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8" r:id="rId3"/>
    <p:sldId id="263" r:id="rId4"/>
    <p:sldId id="259" r:id="rId5"/>
    <p:sldId id="264" r:id="rId6"/>
    <p:sldId id="260" r:id="rId7"/>
    <p:sldId id="265" r:id="rId8"/>
    <p:sldId id="261" r:id="rId9"/>
    <p:sldId id="266" r:id="rId10"/>
    <p:sldId id="262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DC01A-A816-478D-B418-965E4FFDD718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53713-AFFA-4357-93E8-CE8642D24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4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39F1A5-AB17-48A8-ABB2-7B74D3509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3400E7-9D59-408D-8C07-4AD794333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F6A3DA-1723-4753-90F3-A476B2D1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8E2A01-741A-4C6E-8AFC-11A5A4EE3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74CCE26-48F7-4DDE-9721-754EE5BA0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70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2EF021-22B1-4EA6-9EA6-E48ED4281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96A64C0-480A-46CD-BA50-D296D14BC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AC508B-23CA-4AF4-A250-9DD99A02C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4FBE50-18FE-4A38-92ED-0D60216E1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4EC02F-6211-46AB-BCFE-586D64D5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7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6667C5A-55CE-475B-B165-B050BB504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C1519F5-1F67-4ADC-8131-EFF2289E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CDC369-9630-42D7-88AF-F2FF8EF6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D376CB2-4A0B-4874-827B-F03F1FB70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E5D4D1-F83E-42CF-ABDF-36369961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63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16AEF0-A717-4F02-B62F-4E04ABF2D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6E07DB-385F-404C-ACFF-6742A2BB6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1C0022-8D26-4306-A792-410910D16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D1D1547-47EC-4E1F-83C3-218E39E2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F3DC5CB-984C-4AAF-9D02-ACEF30EA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93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29F7AD-D1F9-4048-B23F-B09F2EDFB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5854D8-1833-48C2-BB8D-C6FEF8DB8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8F44C1-535F-4050-A532-E4444DE5A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0F9D73-34D5-43C3-86CA-1F9A44B4C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AF1DFD-1D32-4DE3-96C3-05C5BB8A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7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35895F-D997-4323-AF7D-A81FF6A03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359BC1-5C1D-4E05-90ED-A9AEF4C29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8B9A159-9AD0-48F3-9BA9-7F7680E0B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08B797-09DD-403C-AB9F-5BDAA2ED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C7B78A-FF9E-44D2-B3D5-84B7E6C5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6889DC-EBDF-4AE3-A220-26BC3B75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64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B7B17A-D073-48D7-8EFC-51681953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637EBAE-2642-416E-9B1A-B254C30F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E54DB6E-4CF9-4D37-AA99-529E6B99C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133C931-C40E-45FA-B5BE-8CC3809B3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C9FF475-B6E2-4E9C-AFDA-587DB4400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0DDE90C-429C-4714-B0B8-1B046BDA1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7701A4F-9D94-47C3-BD50-7A9E3D6E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B7D8070-5947-4877-BC0C-7307B68F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63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34B4A5-124C-4EB3-BD1A-140EA600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F7222AF-15FA-4DAF-9C48-0759CA58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7CBBC2F-1160-4FA0-A161-5F52DEF7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56AE00-5875-4FFF-A952-00EB37379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5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DB77A7D-BEB4-4E32-B9CF-5923E52AF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5BE1F84-F224-47B6-A7FF-F13762AF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5475DBA-5B6E-4A22-A02F-53A33D8D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6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7689A7-6CC0-4F20-B1D6-2137330A5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5962B2-603C-4BAF-8ADE-73F7447F4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0E45E7-A34C-452A-A4B6-318C9AADA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A4D1AEB-FA15-46A3-84FB-28105020E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75A3C16-EB62-4FE8-B670-35FDC7550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462270E-60D9-4E70-897A-A5C262331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959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B4FF47-D4FE-45C0-A593-2DD6D4B8E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7FB63FA-C188-4FD9-BFCD-924776D3FB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FCB251A-CECB-4545-B4DC-F0FAF5CF3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599569B-DA0F-4DD2-9A2A-C4B42C9F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3A9432D-4AE0-4CEA-B664-C64593E0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41BB5A2-CE72-4399-BA80-AA5B105CF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65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4FE89F-0F12-42C1-BDF6-A6A8F4349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46B9009-A1B5-46A1-95CF-A02CE37B2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6CF430-AABB-44F3-9051-C7AEF774A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D03BB-4DC5-44F5-B869-3DF00E548FC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9EF928-F719-48C2-9665-894A90CDE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01D378B-D7DC-4B37-BBFC-1E9205805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4986E-B838-42F1-AB27-7543F2C02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48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40" y="1181100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/>
              <a:t>Revision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22/05/2024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20849AE-0BFB-421E-8B5C-0D9FD019CDDC}"/>
                  </a:ext>
                </a:extLst>
              </p:cNvPr>
              <p:cNvSpPr txBox="1"/>
              <p:nvPr/>
            </p:nvSpPr>
            <p:spPr>
              <a:xfrm>
                <a:off x="1381760" y="678438"/>
                <a:ext cx="9428480" cy="40934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5. You want to design a recursive digital filter of the form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66700"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 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6670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𝑎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0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𝑎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1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−1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𝑎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2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−2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𝑏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1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−1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𝑏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2</m:t>
                          </m:r>
                        </m:e>
                      </m:d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d>
                        <m:d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𝑛</m:t>
                          </m:r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to remove a narrowband disturbance with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𝐹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</m:sub>
                    </m:sSub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=15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𝐻𝑧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𝐹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𝑠</m:t>
                        </m:r>
                      </m:sub>
                    </m:sSub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=60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𝐻𝑧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be the sampling frequency.</a:t>
                </a:r>
              </a:p>
              <a:p>
                <a:pPr algn="just">
                  <a:lnSpc>
                    <a:spcPct val="150000"/>
                  </a:lnSpc>
                </a:pP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marL="457200" indent="-457200">
                  <a:buAutoNum type="alphaLcParenBoth"/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Work out the transform function of the filter</a:t>
                </a:r>
                <a:r>
                  <a:rPr lang="en-GB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</a:p>
              <a:p>
                <a:pPr marL="457200" indent="-457200">
                  <a:buAutoNum type="alphaLcParenBoth"/>
                </a:pPr>
                <a:endParaRPr lang="en-GB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457200" indent="-457200">
                  <a:buAutoNum type="alphaLcParenBoth"/>
                </a:pP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Determine the coefficients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𝑎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(0),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𝑎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(1),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𝑎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(2),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𝑏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(1),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𝑏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(2) with the additional constraint that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𝑦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𝑛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)=1 when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𝑥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𝑛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)=1 for all </a:t>
                </a:r>
                <a:r>
                  <a:rPr lang="zh-CN" altLang="en-US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𝑛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20849AE-0BFB-421E-8B5C-0D9FD019C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760" y="678438"/>
                <a:ext cx="9428480" cy="4093428"/>
              </a:xfrm>
              <a:prstGeom prst="rect">
                <a:avLst/>
              </a:prstGeom>
              <a:blipFill>
                <a:blip r:embed="rId2"/>
                <a:stretch>
                  <a:fillRect l="-712" r="-712" b="-16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4941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3DF29AC-910A-473C-8E08-79E9E81A76E3}"/>
                  </a:ext>
                </a:extLst>
              </p:cNvPr>
              <p:cNvSpPr txBox="1"/>
              <p:nvPr/>
            </p:nvSpPr>
            <p:spPr>
              <a:xfrm>
                <a:off x="1330960" y="682357"/>
                <a:ext cx="9845040" cy="41015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52400" indent="-152400">
                  <a:lnSpc>
                    <a:spcPct val="150000"/>
                  </a:lnSpc>
                </a:pPr>
                <a:r>
                  <a:rPr lang="en-US" altLang="zh-CN" sz="18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Answers:</a:t>
                </a:r>
              </a:p>
              <a:p>
                <a:pPr marL="152400" indent="-1524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(a) The transfer function is </a:t>
                </a:r>
                <a14:m>
                  <m:oMath xmlns:m="http://schemas.openxmlformats.org/officeDocument/2006/math"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𝛨</m:t>
                    </m:r>
                    <m:d>
                      <m:d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pt-B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𝛫</m:t>
                    </m:r>
                    <m:f>
                      <m:fPr>
                        <m:ctrlPr>
                          <a:rPr lang="pt-B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pt-BR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d>
                          <m:dPr>
                            <m:ctrlP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ctrlP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pt-BR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d>
                          <m:dPr>
                            <m:ctrlPr>
                              <a:rPr lang="pt-B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  <a:endParaRPr lang="zh-CN" altLang="zh-CN" sz="18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127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180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altLang="zh-CN" sz="18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sz="1800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altLang="zh-CN" sz="1800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zh-CN" altLang="zh-CN" sz="1800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CN" sz="180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 </a:t>
                </a:r>
                <a:endParaRPr lang="zh-CN" altLang="zh-CN" sz="18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127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Because we want to stop the disturbance, we must have </a:t>
                </a:r>
                <a14:m>
                  <m:oMath xmlns:m="http://schemas.openxmlformats.org/officeDocument/2006/math">
                    <m:r>
                      <a:rPr lang="en-US" altLang="zh-CN" sz="18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𝐻</m:t>
                    </m:r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180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sz="1800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)=</m:t>
                    </m:r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0. </a:t>
                </a:r>
                <a:endParaRPr lang="zh-CN" altLang="zh-CN" sz="18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127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This can be achieved by placing the two zeros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180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sz="1800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18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180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zh-CN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sz="1800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sz="180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18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18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 </a:t>
                </a:r>
                <a:endParaRPr lang="zh-CN" altLang="zh-CN" sz="18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127000">
                  <a:lnSpc>
                    <a:spcPct val="15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can choose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sSup>
                      <m:sSup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zh-CN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with </a:t>
                </a:r>
                <a14:m>
                  <m:oMath xmlns:m="http://schemas.openxmlformats.org/officeDocument/2006/math">
                    <m:r>
                      <a:rPr lang="zh-CN" alt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𝜌</m:t>
                    </m:r>
                    <m:r>
                      <a:rPr lang="zh-CN" alt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≈1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but smaller than 1, then, obtain</a:t>
                </a:r>
              </a:p>
              <a:p>
                <a:pPr marL="1270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𝛨</m:t>
                      </m:r>
                      <m:d>
                        <m:dPr>
                          <m:ctrlP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altLang="zh-CN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𝛫</m:t>
                      </m:r>
                      <m:f>
                        <m:fPr>
                          <m:ctrlP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l-GR" altLang="zh-CN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l-GR" altLang="zh-CN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l-GR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zh-CN" altLang="zh-CN" sz="18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3DF29AC-910A-473C-8E08-79E9E81A7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960" y="682357"/>
                <a:ext cx="9845040" cy="4101507"/>
              </a:xfrm>
              <a:prstGeom prst="rect">
                <a:avLst/>
              </a:prstGeom>
              <a:blipFill>
                <a:blip r:embed="rId2"/>
                <a:stretch>
                  <a:fillRect l="-4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03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2A558D3-14CA-4325-A837-8655D8E6B843}"/>
                  </a:ext>
                </a:extLst>
              </p:cNvPr>
              <p:cNvSpPr txBox="1"/>
              <p:nvPr/>
            </p:nvSpPr>
            <p:spPr>
              <a:xfrm>
                <a:off x="1503680" y="720881"/>
                <a:ext cx="9530080" cy="48987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-720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(b)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value of the gain can be determined by requiring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𝐻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𝑧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which gives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  <m: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Then, we obtain </a:t>
                </a:r>
                <a14:m>
                  <m:oMath xmlns:m="http://schemas.openxmlformats.org/officeDocument/2006/math"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𝛨</m:t>
                    </m:r>
                    <m:d>
                      <m:d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l-G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l-G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sz="1800" i="1" dirty="0">
                    <a:solidFill>
                      <a:srgbClr val="0070C0"/>
                    </a:solidFill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</a:p>
              <a:p>
                <a:pPr indent="-720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By multiplying the factors in </a:t>
                </a:r>
                <a14:m>
                  <m:oMath xmlns:m="http://schemas.openxmlformats.org/officeDocument/2006/math">
                    <m:r>
                      <a:rPr lang="en-US" altLang="zh-CN" sz="1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zh-CN" sz="1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1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altLang="zh-CN" sz="1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, we get </a:t>
                </a:r>
                <a14:m>
                  <m:oMath xmlns:m="http://schemas.openxmlformats.org/officeDocument/2006/math">
                    <m:r>
                      <a:rPr lang="el-GR" altLang="zh-CN" sz="1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𝛨</m:t>
                    </m:r>
                    <m:d>
                      <m:dPr>
                        <m:ctrlPr>
                          <a:rPr lang="el-GR" altLang="zh-CN" sz="1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sz="1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l-GR" altLang="zh-CN" sz="1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𝛫</m:t>
                    </m:r>
                    <m:f>
                      <m:fPr>
                        <m:ctrlPr>
                          <a:rPr lang="el-GR" altLang="zh-CN" sz="1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sz="1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18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18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altLang="zh-CN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altLang="zh-CN" sz="1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18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1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18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altLang="zh-CN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l-GR" altLang="zh-CN" sz="2000" i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altLang="zh-CN" sz="1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d>
                          <m:dPr>
                            <m:ctrlP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p>
                          <m:sSupPr>
                            <m:ctrlP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𝛫</m:t>
                        </m:r>
                        <m:sSub>
                          <m:sSubPr>
                            <m:ctrlP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l-GR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d>
                          <m:dPr>
                            <m:ctrlP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sSup>
                          <m:sSupPr>
                            <m:ctrlP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sz="1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sz="1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i="1" dirty="0">
                    <a:solidFill>
                      <a:srgbClr val="0070C0"/>
                    </a:solidFill>
                  </a:rPr>
                  <a:t>.</a:t>
                </a:r>
              </a:p>
              <a:p>
                <a:pPr indent="-720000">
                  <a:lnSpc>
                    <a:spcPct val="150000"/>
                  </a:lnSpc>
                </a:pPr>
                <a:r>
                  <a:rPr lang="en-US" altLang="zh-CN" sz="18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On the other hand, by z-transforming Equation </a:t>
                </a:r>
                <a14:m>
                  <m:oMath xmlns:m="http://schemas.openxmlformats.org/officeDocument/2006/math">
                    <m:r>
                      <a:rPr lang="en-GB" altLang="zh-CN" sz="1800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ctrlPr>
                          <a:rPr lang="zh-CN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sz="18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, we get </a:t>
                </a:r>
                <a14:m>
                  <m:oMath xmlns:m="http://schemas.openxmlformats.org/officeDocument/2006/math"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𝛨</m:t>
                    </m:r>
                    <m:d>
                      <m:d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l-GR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l-GR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l-GR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CN" i="1" dirty="0">
                  <a:solidFill>
                    <a:srgbClr val="0070C0"/>
                  </a:solidFill>
                </a:endParaRPr>
              </a:p>
              <a:p>
                <a:pPr indent="-720000">
                  <a:lnSpc>
                    <a:spcPct val="150000"/>
                  </a:lnSpc>
                </a:pP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Thus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 comparing these two equations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the additional constraint that 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𝑦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𝑛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)=1 when 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𝑥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𝑛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)=1 for all </a:t>
                </a: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𝑛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𝐾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indent="-720000">
                  <a:lnSpc>
                    <a:spcPct val="150000"/>
                  </a:lnSpc>
                </a:pP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our case, this gives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sSup>
                      <m:sSupPr>
                        <m:ctrlP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zh-CN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GB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-720000">
                  <a:lnSpc>
                    <a:spcPct val="150000"/>
                  </a:lnSpc>
                </a:pP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So, we finally obtained </a:t>
                </a:r>
                <a14:m>
                  <m:oMath xmlns:m="http://schemas.openxmlformats.org/officeDocument/2006/math"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</m:d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CN" alt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zh-CN" alt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2A558D3-14CA-4325-A837-8655D8E6B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680" y="720881"/>
                <a:ext cx="9530080" cy="4898713"/>
              </a:xfrm>
              <a:prstGeom prst="rect">
                <a:avLst/>
              </a:prstGeom>
              <a:blipFill>
                <a:blip r:embed="rId2"/>
                <a:stretch>
                  <a:fillRect l="-576" r="-9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937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6954C00-79E4-4F1F-87CB-994E4A7A3CC3}"/>
              </a:ext>
            </a:extLst>
          </p:cNvPr>
          <p:cNvSpPr txBox="1"/>
          <p:nvPr/>
        </p:nvSpPr>
        <p:spPr>
          <a:xfrm>
            <a:off x="1917612" y="1940560"/>
            <a:ext cx="8356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Hope all of you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final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exam!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8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B7A7D5A-12A8-49B0-896C-B01D2F6D2510}"/>
                  </a:ext>
                </a:extLst>
              </p:cNvPr>
              <p:cNvSpPr txBox="1"/>
              <p:nvPr/>
            </p:nvSpPr>
            <p:spPr>
              <a:xfrm>
                <a:off x="948424" y="863027"/>
                <a:ext cx="10759440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en-GB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Wiener and Kalman Filter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Suppose that we received an incoming signal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{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𝑖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𝑖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 −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 …−1, 0,1, …,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}.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(a) If you want to design a Wiener filter to denoise it</a:t>
                </a:r>
                <a:r>
                  <a:rPr lang="en-US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the Wiener filter should be defined by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66700"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𝑖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] = </m:t>
                      </m:r>
                      <m:sSub>
                        <m:sSub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𝜇</m:t>
                          </m:r>
                        </m:e>
                        <m:sub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𝑖</m:t>
                          </m:r>
                        </m:sub>
                      </m:sSub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 </m:t>
                      </m:r>
                      <m:sSub>
                        <m:sSub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𝑎</m:t>
                          </m:r>
                        </m:e>
                        <m:sub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𝑖</m:t>
                          </m:r>
                        </m:sub>
                      </m:sSub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(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𝑖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]− </m:t>
                      </m:r>
                      <m:sSub>
                        <m:sSubPr>
                          <m:ctrlPr>
                            <a:rPr lang="zh-CN" altLang="zh-CN" sz="20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𝜇</m:t>
                          </m:r>
                        </m:e>
                        <m:sub>
                          <m:r>
                            <a:rPr lang="en-GB" altLang="zh-CN" sz="2000" i="1"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𝑖</m:t>
                          </m:r>
                        </m:sub>
                      </m:sSub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)</m:t>
                      </m:r>
                    </m:oMath>
                  </m:oMathPara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66700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find out the coefficients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𝑎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𝑖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zh-CN" sz="2000" i="1" smtClean="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sSubPr>
                      <m:e>
                        <m:r>
                          <a:rPr lang="en-GB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𝜇</m:t>
                        </m:r>
                      </m:e>
                      <m:sub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</a:p>
              <a:p>
                <a:pPr indent="266700">
                  <a:lnSpc>
                    <a:spcPct val="150000"/>
                  </a:lnSpc>
                </a:pP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(b) Comment on how the window size in (a) affects the final outcome after applying the Wiener filter to the signal.</a:t>
                </a:r>
                <a:endParaRPr lang="en-GB" sz="20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B7A7D5A-12A8-49B0-896C-B01D2F6D2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424" y="863027"/>
                <a:ext cx="10759440" cy="3477875"/>
              </a:xfrm>
              <a:prstGeom prst="rect">
                <a:avLst/>
              </a:prstGeom>
              <a:blipFill>
                <a:blip r:embed="rId2"/>
                <a:stretch>
                  <a:fillRect l="-623" r="-680" b="-2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0193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5AF6797-6D1F-421A-88BE-0AA8246FFD53}"/>
                  </a:ext>
                </a:extLst>
              </p:cNvPr>
              <p:cNvSpPr txBox="1"/>
              <p:nvPr/>
            </p:nvSpPr>
            <p:spPr>
              <a:xfrm>
                <a:off x="1859280" y="1288749"/>
                <a:ext cx="8859520" cy="25806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altLang="zh-CN" sz="20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Answers: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(a) </a:t>
                </a:r>
                <a14:m>
                  <m:oMath xmlns:m="http://schemas.openxmlformats.org/officeDocument/2006/math">
                    <m:r>
                      <a:rPr lang="el-GR" altLang="zh-CN" sz="2000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  <m:r>
                      <a:rPr lang="en-US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zh-CN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2000" i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zh-CN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zh-CN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𝜉</m:t>
                            </m:r>
                          </m:e>
                          <m:sup>
                            <m:r>
                              <a:rPr lang="en-GB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zh-CN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CN" sz="2000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zh-CN" sz="2000" i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where</m:t>
                    </m:r>
                    <m: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is</m:t>
                    </m:r>
                    <m: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the</m:t>
                    </m:r>
                    <m: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local</m:t>
                    </m:r>
                    <m: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variance</m:t>
                    </m:r>
                    <m:r>
                      <a:rPr lang="en-US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𝐸</m:t>
                    </m:r>
                    <m:sSup>
                      <m:sSupPr>
                        <m:ctrlPr>
                          <a:rPr lang="zh-CN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𝜉</m:t>
                        </m:r>
                      </m:e>
                      <m:sup>
                        <m:r>
                          <a:rPr lang="en-GB" altLang="zh-CN" sz="20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altLang="zh-CN" sz="2000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is</m:t>
                    </m:r>
                    <m: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the</m:t>
                    </m:r>
                    <m: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global</m:t>
                    </m:r>
                    <m: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variance</m:t>
                    </m:r>
                    <m:r>
                      <a:rPr lang="en-GB" altLang="zh-CN" sz="2000" i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altLang="zh-CN" sz="2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altLang="zh-CN" sz="2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(b) Large </a:t>
                </a:r>
                <a:r>
                  <a:rPr lang="en-US" altLang="zh-CN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N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reduce noise, but blur the signal; small </a:t>
                </a:r>
                <a:r>
                  <a:rPr lang="en-US" altLang="zh-CN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N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will not affect noise; optimal size should be used.</a:t>
                </a:r>
                <a:endParaRPr lang="zh-CN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5AF6797-6D1F-421A-88BE-0AA8246FF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280" y="1288749"/>
                <a:ext cx="8859520" cy="2580643"/>
              </a:xfrm>
              <a:prstGeom prst="rect">
                <a:avLst/>
              </a:prstGeom>
              <a:blipFill>
                <a:blip r:embed="rId2"/>
                <a:stretch>
                  <a:fillRect l="-688" t="-1179" b="-3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569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F8C997EA-E496-4270-8AE2-886695AD9235}"/>
                  </a:ext>
                </a:extLst>
              </p:cNvPr>
              <p:cNvSpPr txBox="1"/>
              <p:nvPr/>
            </p:nvSpPr>
            <p:spPr>
              <a:xfrm>
                <a:off x="1076960" y="586115"/>
                <a:ext cx="10464800" cy="4653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Exponential Fourier Transform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Assume that we have a periodic signal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𝑡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)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with a period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𝑇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The Fourier Transform of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𝑡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)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can be expressed in the following two ways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𝑡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𝐴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sz="20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=1</m:t>
                        </m:r>
                      </m:sub>
                      <m:sup>
                        <m: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𝐴</m:t>
                            </m:r>
                          </m:e>
                          <m:sub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𝑛</m:t>
                            </m:r>
                          </m:sub>
                        </m:sSub>
                        <m:func>
                          <m:func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sz="2000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cos</m:t>
                            </m:r>
                            <m:r>
                              <a:rPr lang="en-GB" altLang="zh-CN" sz="2000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(</m:t>
                            </m:r>
                          </m:fName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𝜔</m:t>
                            </m:r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𝑛𝑡</m:t>
                            </m:r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)</m:t>
                            </m:r>
                          </m:e>
                        </m:func>
                      </m:e>
                    </m:nary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sz="20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=1</m:t>
                        </m:r>
                      </m:sub>
                      <m:sup>
                        <m: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𝐵</m:t>
                            </m:r>
                          </m:e>
                          <m:sub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𝑛</m:t>
                            </m:r>
                          </m:sub>
                        </m:sSub>
                        <m:func>
                          <m:func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sz="2000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sin</m:t>
                            </m:r>
                          </m:fName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(</m:t>
                            </m:r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𝜔</m:t>
                            </m:r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𝑛𝑡</m:t>
                            </m:r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)</m:t>
                            </m:r>
                          </m:e>
                        </m:func>
                      </m:e>
                    </m:nary>
                  </m:oMath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And 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𝑡</m:t>
                    </m:r>
                    <m:r>
                      <a:rPr lang="en-GB" altLang="zh-CN" sz="2000" i="1" dirty="0" smtClean="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)= </m:t>
                    </m:r>
                    <m:nary>
                      <m:naryPr>
                        <m:chr m:val="∑"/>
                        <m:limLoc m:val="undOvr"/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=−∞</m:t>
                        </m:r>
                      </m:sub>
                      <m:sup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𝐶</m:t>
                            </m:r>
                          </m:e>
                          <m:sub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𝑛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exp</m:t>
                        </m:r>
                        <m: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⁡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(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𝑗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𝜔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𝑛𝑡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)</m:t>
                        </m:r>
                      </m:e>
                    </m:nary>
                  </m:oMath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marL="450215" indent="-81026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        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Both"/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Based upon the property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{1, </m:t>
                        </m:r>
                        <m:r>
                          <m:rPr>
                            <m:sty m:val="p"/>
                          </m:rP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cos</m:t>
                        </m:r>
                        <m: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(</m:t>
                        </m:r>
                      </m:fName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𝜔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𝑛𝑡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)</m:t>
                        </m:r>
                      </m:e>
                    </m:func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</m:t>
                    </m:r>
                    <m:func>
                      <m:func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altLang="zh-CN" sz="20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sin</m:t>
                        </m:r>
                      </m:fName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(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𝜔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𝑛𝑡</m:t>
                        </m:r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)</m:t>
                        </m:r>
                      </m:e>
                    </m:func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=1,2,…} 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are orthogonal,  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marL="260350" indent="266700"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work out the formula to calculate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𝐴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𝐴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𝐵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, 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=1,2,3…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				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(b)  Work out the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𝐶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, 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−∞&lt;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 &lt;∞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𝐴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𝐴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𝐵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,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=1,2,3,…</m:t>
                    </m:r>
                  </m:oMath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F8C997EA-E496-4270-8AE2-886695AD92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960" y="586115"/>
                <a:ext cx="10464800" cy="4653646"/>
              </a:xfrm>
              <a:prstGeom prst="rect">
                <a:avLst/>
              </a:prstGeom>
              <a:blipFill>
                <a:blip r:embed="rId2"/>
                <a:stretch>
                  <a:fillRect l="-641" r="-583" b="-13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934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1D277D49-6C18-42B1-B1C9-73AE622C9D37}"/>
                  </a:ext>
                </a:extLst>
              </p:cNvPr>
              <p:cNvSpPr txBox="1"/>
              <p:nvPr/>
            </p:nvSpPr>
            <p:spPr>
              <a:xfrm>
                <a:off x="1236980" y="1091481"/>
                <a:ext cx="10690860" cy="33969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Answers</a:t>
                </a:r>
                <a:r>
                  <a:rPr lang="zh-CN" altLang="en-US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：</a:t>
                </a:r>
                <a:endParaRPr lang="en-US" altLang="zh-CN" b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 smtClean="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&lt;1,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&gt; =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1/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𝑇</m:t>
                    </m:r>
                    <m:nary>
                      <m:naryPr>
                        <m:limLoc m:val="subSup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p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zh-CN" altLang="zh-CN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altLang="zh-CN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&lt;</m:t>
                    </m:r>
                    <m:func>
                      <m:func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altLang="zh-CN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GB" altLang="zh-CN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</m:fName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𝜔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𝑛𝑡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func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&gt; =2/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𝑇</m:t>
                    </m:r>
                    <m:nary>
                      <m:naryPr>
                        <m:limLoc m:val="subSup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p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cos</m:t>
                            </m:r>
                            <m:r>
                              <a:rPr lang="en-GB" altLang="zh-CN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(</m:t>
                            </m:r>
                          </m:fName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𝑛𝑡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zh-CN" altLang="zh-CN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altLang="zh-CN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&lt;</m:t>
                    </m:r>
                    <m:func>
                      <m:func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altLang="zh-CN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𝑛𝑡</m:t>
                            </m:r>
                          </m:e>
                        </m:d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&gt;</m:t>
                        </m:r>
                      </m:e>
                    </m:func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=2/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𝑇</m:t>
                    </m:r>
                    <m:nary>
                      <m:naryPr>
                        <m:limLoc m:val="subSup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sup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>
                                <a:solidFill>
                                  <a:srgbClr val="0070C0"/>
                                </a:solidFill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等线" panose="02010600030101010101" pitchFamily="2" charset="-122"/>
                                    <a:cs typeface="Times New Roman" panose="02020603050405020304" pitchFamily="18" charset="0"/>
                                  </a:rPr>
                                  <m:t>𝜔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等线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𝑛𝑡</m:t>
                                </m:r>
                              </m:e>
                            </m:d>
                          </m:e>
                        </m:func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zh-CN" altLang="zh-CN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endParaRPr lang="en-US" altLang="zh-CN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(b)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zh-CN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GB" altLang="zh-CN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GB" altLang="zh-CN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cos</m:t>
                            </m:r>
                            <m:r>
                              <a:rPr lang="en-GB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(</m:t>
                            </m:r>
                          </m:fName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𝑛𝑡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func>
                      </m:e>
                    </m:nary>
                  </m:oMath>
                </a14:m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𝜔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𝑛𝑡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func>
                      </m:e>
                    </m:nary>
                  </m:oMath>
                </a14:m>
                <a:endParaRPr lang="zh-CN" altLang="zh-CN" i="1" dirty="0">
                  <a:solidFill>
                    <a:srgbClr val="0070C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altLang="zh-CN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b>
                        <m:r>
                          <a:rPr lang="en-GB" altLang="zh-CN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exp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zh-CN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𝜔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𝑛𝑡</m:t>
                                    </m:r>
                                  </m:e>
                                </m:d>
                              </m:e>
                            </m:func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+</m:t>
                            </m:r>
                            <m:func>
                              <m:func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exp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zh-CN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𝜔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𝑛𝑡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/2</m:t>
                        </m:r>
                      </m:e>
                    </m:nary>
                  </m:oMath>
                </a14:m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exp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zh-CN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𝜔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𝑛𝑡</m:t>
                                    </m:r>
                                  </m:e>
                                </m:d>
                              </m:e>
                            </m:func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exp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zh-CN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𝜔</m:t>
                                    </m:r>
                                    <m:r>
                                      <a:rPr lang="en-GB" altLang="zh-CN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宋体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𝑛𝑡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/(2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zh-CN" altLang="zh-CN" i="1" dirty="0">
                  <a:solidFill>
                    <a:srgbClr val="0070C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[</m:t>
                        </m:r>
                        <m:f>
                          <m:fPr>
                            <m:type m:val="lin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type m:val="lin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(2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]</m:t>
                        </m:r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𝜔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𝑛𝑡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[</m:t>
                        </m:r>
                        <m:f>
                          <m:fPr>
                            <m:type m:val="lin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type m:val="lin"/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(2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]</m:t>
                        </m:r>
                        <m:func>
                          <m:func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ctrlPr>
                                  <a:rPr lang="zh-CN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𝜔</m:t>
                                </m:r>
                                <m:r>
                                  <a:rPr lang="en-GB" altLang="zh-CN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𝑛𝑡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zh-CN" altLang="zh-CN" i="1" dirty="0">
                  <a:solidFill>
                    <a:srgbClr val="0070C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          </a:t>
                </a:r>
                <a:r>
                  <a:rPr lang="en-GB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GB" altLang="zh-CN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=−∞</m:t>
                        </m:r>
                      </m:sub>
                      <m:sup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zh-CN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GB" altLang="zh-CN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exp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⁡(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𝜔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𝑛𝑡</m:t>
                        </m:r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zh-CN" altLang="zh-CN" i="1" dirty="0">
                  <a:solidFill>
                    <a:srgbClr val="0070C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1D277D49-6C18-42B1-B1C9-73AE622C9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980" y="1091481"/>
                <a:ext cx="10690860" cy="3396956"/>
              </a:xfrm>
              <a:prstGeom prst="rect">
                <a:avLst/>
              </a:prstGeom>
              <a:blipFill>
                <a:blip r:embed="rId2"/>
                <a:stretch>
                  <a:fillRect l="-513" t="-6104" b="-204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59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92BCB6D-FBFF-42C0-A0D9-A13EAA220BDD}"/>
                  </a:ext>
                </a:extLst>
              </p:cNvPr>
              <p:cNvSpPr txBox="1"/>
              <p:nvPr/>
            </p:nvSpPr>
            <p:spPr>
              <a:xfrm>
                <a:off x="1214120" y="668194"/>
                <a:ext cx="10022840" cy="37303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en-GB" altLang="zh-CN" sz="2000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Noise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Assume that we have two signals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taking the following form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               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+1] =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𝜉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],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=1,2,3,…</m:t>
                      </m:r>
                    </m:oMath>
                  </m:oMathPara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               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+1]=0.2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𝑦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−2] +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𝑥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[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], 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𝑛</m:t>
                      </m:r>
                      <m:r>
                        <a:rPr lang="en-GB" altLang="zh-CN" sz="2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=1,2,3…</m:t>
                      </m:r>
                    </m:oMath>
                  </m:oMathPara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where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𝜉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 [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 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is </a:t>
                </a:r>
                <a:r>
                  <a:rPr lang="en-GB" altLang="zh-CN" sz="2000" u="none" strike="noStrike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independent and normally identically distributed</a:t>
                </a: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with mean zero and variance 1.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 = 0,1,2, …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 have identical normal distribution.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marL="342900" indent="-342900" algn="just">
                  <a:lnSpc>
                    <a:spcPct val="150000"/>
                  </a:lnSpc>
                  <a:buAutoNum type="alphaLcParenBoth"/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Work out the mean, variance, and distribution of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].</m:t>
                    </m:r>
                  </m:oMath>
                </a14:m>
                <a:endParaRPr lang="en-GB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92BCB6D-FBFF-42C0-A0D9-A13EAA220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120" y="668194"/>
                <a:ext cx="10022840" cy="3730317"/>
              </a:xfrm>
              <a:prstGeom prst="rect">
                <a:avLst/>
              </a:prstGeom>
              <a:blipFill>
                <a:blip r:embed="rId2"/>
                <a:stretch>
                  <a:fillRect l="-608" r="-669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250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11BE814-9F16-4EA1-8F32-3C93074778B5}"/>
                  </a:ext>
                </a:extLst>
              </p:cNvPr>
              <p:cNvSpPr txBox="1"/>
              <p:nvPr/>
            </p:nvSpPr>
            <p:spPr>
              <a:xfrm>
                <a:off x="1187027" y="618839"/>
                <a:ext cx="4908973" cy="5202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Answers: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𝑚𝑒𝑎𝑛</m:t>
                      </m:r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+1</m:t>
                              </m:r>
                            </m:e>
                          </m:d>
                        </m:e>
                      </m:d>
                      <m:r>
                        <a:rPr lang="en-GB" altLang="zh-CN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𝑚𝑒𝑎𝑛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0.2 </m:t>
                          </m:r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−2</m:t>
                              </m:r>
                            </m:e>
                          </m:d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+ </m:t>
                          </m:r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mean(</a:t>
                </a:r>
                <a14:m>
                  <m:oMath xmlns:m="http://schemas.openxmlformats.org/officeDocument/2006/math">
                    <m:r>
                      <a:rPr lang="en-GB" altLang="zh-CN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0.2*mean(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mean(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d>
                      <m:dPr>
                        <m:begChr m:val="["/>
                        <m:endChr m:val="]"/>
                        <m:ctrlP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0.8*mean(</a:t>
                </a:r>
                <a14:m>
                  <m:oMath xmlns:m="http://schemas.openxmlformats.org/officeDocument/2006/math">
                    <m:r>
                      <a:rPr lang="en-GB" altLang="zh-CN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mean(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𝜉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0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∴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0</a:t>
                </a:r>
              </a:p>
              <a:p>
                <a:pPr>
                  <a:lnSpc>
                    <a:spcPct val="150000"/>
                  </a:lnSpc>
                </a:pPr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b="0" i="1" dirty="0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var</m:t>
                      </m:r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+1</m:t>
                              </m:r>
                            </m:e>
                          </m:d>
                        </m:e>
                      </m:d>
                      <m:r>
                        <a:rPr lang="en-GB" altLang="zh-CN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𝑣𝑎𝑟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0.2 </m:t>
                          </m:r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−2</m:t>
                              </m:r>
                            </m:e>
                          </m:d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+ </m:t>
                          </m:r>
                          <m:r>
                            <a:rPr lang="en-GB" altLang="zh-CN" i="1" smtClean="0">
                              <a:solidFill>
                                <a:srgbClr val="0070C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altLang="zh-CN" i="1" smtClean="0">
                                  <a:solidFill>
                                    <a:srgbClr val="0070C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𝑛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var(</a:t>
                </a:r>
                <a14:m>
                  <m:oMath xmlns:m="http://schemas.openxmlformats.org/officeDocument/2006/math">
                    <m:r>
                      <a:rPr lang="en-GB" altLang="zh-CN" i="1" smtClean="0"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0.2</m:t>
                        </m:r>
                      </m:e>
                      <m:sup>
                        <m:r>
                          <a:rPr lang="en-US" altLang="zh-CN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*var(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var(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𝑥</m:t>
                    </m:r>
                    <m:d>
                      <m:dPr>
                        <m:begChr m:val="["/>
                        <m:endChr m:val="]"/>
                        <m:ctrlP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(1−</m:t>
                        </m:r>
                        <m:r>
                          <a:rPr lang="en-US" altLang="zh-CN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0.2</m:t>
                        </m:r>
                      </m:e>
                      <m:sup>
                        <m:r>
                          <a:rPr lang="en-US" altLang="zh-CN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 var(</a:t>
                </a:r>
                <a14:m>
                  <m:oMath xmlns:m="http://schemas.openxmlformats.org/officeDocument/2006/math">
                    <m:r>
                      <a:rPr lang="en-GB" altLang="zh-CN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var(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𝜉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[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𝑛</m:t>
                    </m:r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]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1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∴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var(</a:t>
                </a:r>
                <a14:m>
                  <m:oMath xmlns:m="http://schemas.openxmlformats.org/officeDocument/2006/math">
                    <m:r>
                      <a:rPr lang="en-GB" altLang="zh-CN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zh-CN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zh-CN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0.2</m:t>
                            </m:r>
                          </m:e>
                          <m:sup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=1.042</m:t>
                    </m:r>
                  </m:oMath>
                </a14:m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b="0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∴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~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(0,1.042)</m:t>
                    </m:r>
                  </m:oMath>
                </a14:m>
                <a:endParaRPr lang="en-US" altLang="zh-CN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F11BE814-9F16-4EA1-8F32-3C93074778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027" y="618839"/>
                <a:ext cx="4908973" cy="5202386"/>
              </a:xfrm>
              <a:prstGeom prst="rect">
                <a:avLst/>
              </a:prstGeom>
              <a:blipFill>
                <a:blip r:embed="rId2"/>
                <a:stretch>
                  <a:fillRect l="-1118" b="-10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005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CC8A740-BD31-4AF4-87A7-7A35D7C5FFF0}"/>
                  </a:ext>
                </a:extLst>
              </p:cNvPr>
              <p:cNvSpPr txBox="1"/>
              <p:nvPr/>
            </p:nvSpPr>
            <p:spPr>
              <a:xfrm>
                <a:off x="1229360" y="525701"/>
                <a:ext cx="9733280" cy="3016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4. Coding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Let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𝑋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={</m:t>
                    </m:r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𝑥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𝑖</m:t>
                        </m:r>
                      </m:sub>
                    </m:sSub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𝑖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=1, …,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}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be an information source and its corresponding probability is</a:t>
                </a:r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𝑝</m:t>
                        </m:r>
                      </m:e>
                      <m:sub>
                        <m:r>
                          <a:rPr lang="en-GB" altLang="zh-CN" sz="2000" i="1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𝑖</m:t>
                        </m:r>
                      </m:sub>
                    </m:sSub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𝑃</m:t>
                    </m:r>
                    <m:d>
                      <m:dPr>
                        <m:ctrlPr>
                          <a:rPr lang="zh-CN" altLang="zh-CN" sz="20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zh-CN" sz="20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GB" altLang="zh-CN" sz="2000" i="1">
                                <a:effectLst/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,  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𝑖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=1,2…,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.</m:t>
                    </m:r>
                  </m:oMath>
                </a14:m>
                <a:endParaRPr lang="zh-CN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endParaRPr lang="en-GB" alt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algn="just"/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(a) Assume we have event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{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𝑅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with probability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)=0.2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𝑅</m:t>
                    </m:r>
                    <m:r>
                      <a:rPr lang="en-GB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)=0.8</m:t>
                    </m:r>
                  </m:oMath>
                </a14:m>
                <a:r>
                  <a:rPr lang="en-GB" altLang="zh-CN" sz="20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rPr>
                  <a:t>. The sequence as shown in Table 1 are coded using the Huffman code.  Fill in Table 1 and explain in detail how you created the Huffman tree and the results you obtained. Measure the average code length and entropy.</a:t>
                </a:r>
                <a:endParaRPr lang="en-GB" sz="20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CC8A740-BD31-4AF4-87A7-7A35D7C5FF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360" y="525701"/>
                <a:ext cx="9733280" cy="3016210"/>
              </a:xfrm>
              <a:prstGeom prst="rect">
                <a:avLst/>
              </a:prstGeom>
              <a:blipFill>
                <a:blip r:embed="rId2"/>
                <a:stretch>
                  <a:fillRect l="-689" r="-689" b="-24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2043D49-9D82-480F-9474-2443D9C03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988186"/>
              </p:ext>
            </p:extLst>
          </p:nvPr>
        </p:nvGraphicFramePr>
        <p:xfrm>
          <a:off x="1615438" y="3784186"/>
          <a:ext cx="8961123" cy="20713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596394367"/>
                    </a:ext>
                  </a:extLst>
                </a:gridCol>
                <a:gridCol w="740168">
                  <a:extLst>
                    <a:ext uri="{9D8B030D-6E8A-4147-A177-3AD203B41FA5}">
                      <a16:colId xmlns:a16="http://schemas.microsoft.com/office/drawing/2014/main" val="838447026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145055037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433880836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4118706687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1974993703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2927054202"/>
                    </a:ext>
                  </a:extLst>
                </a:gridCol>
                <a:gridCol w="974851">
                  <a:extLst>
                    <a:ext uri="{9D8B030D-6E8A-4147-A177-3AD203B41FA5}">
                      <a16:colId xmlns:a16="http://schemas.microsoft.com/office/drawing/2014/main" val="4039377798"/>
                    </a:ext>
                  </a:extLst>
                </a:gridCol>
                <a:gridCol w="725929">
                  <a:extLst>
                    <a:ext uri="{9D8B030D-6E8A-4147-A177-3AD203B41FA5}">
                      <a16:colId xmlns:a16="http://schemas.microsoft.com/office/drawing/2014/main" val="435794762"/>
                    </a:ext>
                  </a:extLst>
                </a:gridCol>
              </a:tblGrid>
              <a:tr h="2861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Sequence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NNN</a:t>
                      </a:r>
                      <a:endParaRPr lang="zh-CN" sz="1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NNR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NRN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RNN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RRN 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RNR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NRR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RRR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5319076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Probability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1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898241"/>
                  </a:ext>
                </a:extLst>
              </a:tr>
              <a:tr h="286109">
                <a:tc>
                  <a:txBody>
                    <a:bodyPr/>
                    <a:lstStyle/>
                    <a:p>
                      <a:pPr indent="63500"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Codeword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0571334"/>
                  </a:ext>
                </a:extLst>
              </a:tr>
              <a:tr h="600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Codeword  Length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(in bits)</a:t>
                      </a:r>
                      <a:endParaRPr lang="zh-CN" sz="1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1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519949"/>
                  </a:ext>
                </a:extLst>
              </a:tr>
              <a:tr h="5790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Weighted code length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zh-CN" sz="1400" b="1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1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0751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983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95CF8D20-D593-4EEA-93A7-064E0CA96E3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1" b="28190"/>
          <a:stretch/>
        </p:blipFill>
        <p:spPr bwMode="auto">
          <a:xfrm>
            <a:off x="2068334" y="3056225"/>
            <a:ext cx="8055332" cy="26400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B3310E2-52D9-46CE-8FAF-E00A35433FEA}"/>
              </a:ext>
            </a:extLst>
          </p:cNvPr>
          <p:cNvSpPr txBox="1"/>
          <p:nvPr/>
        </p:nvSpPr>
        <p:spPr>
          <a:xfrm>
            <a:off x="1127760" y="514588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2AC81954-047F-4150-B2DB-333D4646D54E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6" t="6146" b="3545"/>
          <a:stretch/>
        </p:blipFill>
        <p:spPr bwMode="auto">
          <a:xfrm>
            <a:off x="3841254" y="714643"/>
            <a:ext cx="4256266" cy="234158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5C3FDF6-1E37-4FE9-9B6F-7F4C95E45B47}"/>
              </a:ext>
            </a:extLst>
          </p:cNvPr>
          <p:cNvSpPr txBox="1"/>
          <p:nvPr/>
        </p:nvSpPr>
        <p:spPr>
          <a:xfrm>
            <a:off x="2471333" y="5958691"/>
            <a:ext cx="724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average length is 2.12. The entropy is 2.1658. </a:t>
            </a:r>
          </a:p>
        </p:txBody>
      </p:sp>
    </p:spTree>
    <p:extLst>
      <p:ext uri="{BB962C8B-B14F-4D97-AF65-F5344CB8AC3E}">
        <p14:creationId xmlns:p14="http://schemas.microsoft.com/office/powerpoint/2010/main" val="3247300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1162</Words>
  <Application>Microsoft Office PowerPoint</Application>
  <PresentationFormat>Widescreen</PresentationFormat>
  <Paragraphs>132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等线</vt:lpstr>
      <vt:lpstr>等线 Light</vt:lpstr>
      <vt:lpstr>Arial</vt:lpstr>
      <vt:lpstr>Cambria Math</vt:lpstr>
      <vt:lpstr>Segoe UI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ZHANG, RUOHAN (PGR)</dc:creator>
  <cp:lastModifiedBy>ZHANG, RUOHAN (PGR)</cp:lastModifiedBy>
  <cp:revision>26</cp:revision>
  <dcterms:created xsi:type="dcterms:W3CDTF">2021-05-23T14:26:49Z</dcterms:created>
  <dcterms:modified xsi:type="dcterms:W3CDTF">2024-05-19T23:57:58Z</dcterms:modified>
</cp:coreProperties>
</file>